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85" r:id="rId3"/>
    <p:sldId id="515" r:id="rId4"/>
    <p:sldId id="510" r:id="rId5"/>
    <p:sldId id="514" r:id="rId6"/>
    <p:sldId id="525" r:id="rId7"/>
    <p:sldId id="294" r:id="rId8"/>
    <p:sldId id="524" r:id="rId9"/>
    <p:sldId id="517" r:id="rId10"/>
    <p:sldId id="519" r:id="rId11"/>
    <p:sldId id="516" r:id="rId12"/>
    <p:sldId id="518" r:id="rId13"/>
    <p:sldId id="520" r:id="rId14"/>
    <p:sldId id="521" r:id="rId15"/>
    <p:sldId id="522" r:id="rId16"/>
    <p:sldId id="523" r:id="rId17"/>
    <p:sldId id="526" r:id="rId18"/>
    <p:sldId id="528" r:id="rId19"/>
    <p:sldId id="4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593" autoAdjust="0"/>
    <p:restoredTop sz="94609" autoAdjust="0"/>
  </p:normalViewPr>
  <p:slideViewPr>
    <p:cSldViewPr>
      <p:cViewPr>
        <p:scale>
          <a:sx n="100" d="100"/>
          <a:sy n="100" d="100"/>
        </p:scale>
        <p:origin x="-1014" y="360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ejandro2011\a144\fundamental%20constants%20corr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8061111111111114"/>
          <c:y val="2.777777777777784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factor</c:v>
          </c:tx>
          <c:xVal>
            <c:numRef>
              <c:f>'210Po'!$T$29:$T$34</c:f>
              <c:numCache>
                <c:formatCode>General</c:formatCode>
                <c:ptCount val="6"/>
                <c:pt idx="0">
                  <c:v>1961</c:v>
                </c:pt>
                <c:pt idx="1">
                  <c:v>1970</c:v>
                </c:pt>
                <c:pt idx="2">
                  <c:v>1973</c:v>
                </c:pt>
                <c:pt idx="3">
                  <c:v>1991</c:v>
                </c:pt>
                <c:pt idx="4">
                  <c:v>2015</c:v>
                </c:pt>
                <c:pt idx="5">
                  <c:v>2015</c:v>
                </c:pt>
              </c:numCache>
            </c:numRef>
          </c:xVal>
          <c:yVal>
            <c:numRef>
              <c:f>'210Po'!$V$29:$V$34</c:f>
              <c:numCache>
                <c:formatCode>General</c:formatCode>
                <c:ptCount val="6"/>
                <c:pt idx="0">
                  <c:v>0.33686530000000031</c:v>
                </c:pt>
                <c:pt idx="1">
                  <c:v>0.33684966059892552</c:v>
                </c:pt>
                <c:pt idx="2">
                  <c:v>0.33684963541510116</c:v>
                </c:pt>
                <c:pt idx="3">
                  <c:v>0.33683836002647116</c:v>
                </c:pt>
                <c:pt idx="4">
                  <c:v>0.33683842196346686</c:v>
                </c:pt>
                <c:pt idx="5">
                  <c:v>0.33683842196346686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19584"/>
        <c:axId val="68421504"/>
      </c:scatterChart>
      <c:valAx>
        <c:axId val="6841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Year</a:t>
                </a:r>
              </a:p>
              <a:p>
                <a:pPr>
                  <a:defRPr/>
                </a:pPr>
                <a:endParaRPr lang="es-E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8421504"/>
        <c:crosses val="autoZero"/>
        <c:crossBetween val="midCat"/>
      </c:valAx>
      <c:valAx>
        <c:axId val="68421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8419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686E5-DF86-4C19-84E3-FEF97A230F8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F1ECD-8A73-48F4-B9F9-52D203DA5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9699-EA08-4DED-AAC4-588F9E9533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90F-0A55-4009-A89B-F053FD0FB407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AA3F-D5B2-49F2-9716-907B8FAAFBDF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D651-6C04-4A80-8849-274E9A0BAF4C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5289-2C81-4475-946C-4CC3F676EED3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CAE-3B2A-4351-AF44-4443F7669D6E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4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11C0-C330-4E4C-A0BD-1E9308E2F06B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6A63-A482-4A47-A367-9841047F35EF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AD29-C764-4B3B-8115-202D030A2DA3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D17-C79A-49CF-9008-106AD105B31C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F547-AC9F-4F4D-B005-C4AEBFE361D4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884A-F9D7-4E3B-8AC1-E1BB750C60CC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C8E8-4DB9-4B09-9C17-B7DA49C3097C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4A06-C507-487B-824F-A5E7B342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06" y="0"/>
            <a:ext cx="1999390" cy="1906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5745" y="1828800"/>
            <a:ext cx="8621712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3600" kern="0" dirty="0" smtClean="0">
                <a:latin typeface="Arial"/>
              </a:rPr>
              <a:t> Comment on the renormalization of absolute alpha-particle energies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501" y="4077072"/>
            <a:ext cx="8621712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Daniel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Abriola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err="1" smtClean="0">
                <a:latin typeface="Arial"/>
              </a:rPr>
              <a:t>Tandar</a:t>
            </a:r>
            <a:r>
              <a:rPr lang="en-GB" sz="3600" kern="0" dirty="0" smtClean="0">
                <a:latin typeface="Arial"/>
              </a:rPr>
              <a:t> Lab.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Buenos Aires, Argentina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589" y="2143116"/>
            <a:ext cx="5469162" cy="39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57158" y="14285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1971GR17</a:t>
            </a:r>
            <a:endParaRPr lang="es-E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071546"/>
            <a:ext cx="5486415" cy="1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785794"/>
            <a:ext cx="73581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</a:rPr>
              <a:t>E = E´ (1+ b/a  (</a:t>
            </a:r>
            <a:r>
              <a:rPr lang="es-ES_tradnl" sz="4000" b="1" dirty="0" smtClean="0">
                <a:solidFill>
                  <a:srgbClr val="FF0000"/>
                </a:solidFill>
                <a:latin typeface="Symbol" pitchFamily="18" charset="2"/>
              </a:rPr>
              <a:t>Br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+ d/a  (</a:t>
            </a:r>
            <a:r>
              <a:rPr lang="es-ES_tradnl" sz="4000" b="1" dirty="0" smtClean="0">
                <a:solidFill>
                  <a:srgbClr val="FF0000"/>
                </a:solidFill>
                <a:latin typeface="Symbol" pitchFamily="18" charset="2"/>
              </a:rPr>
              <a:t>Br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4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   </a:t>
            </a:r>
          </a:p>
          <a:p>
            <a:endParaRPr lang="es-ES" sz="40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2285992"/>
            <a:ext cx="73581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</a:rPr>
              <a:t>E = E´ (1+ b/a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  E´+ d/a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3</a:t>
            </a:r>
            <a:r>
              <a:rPr lang="es-ES_tradnl" sz="4000" b="1" dirty="0" smtClean="0">
                <a:solidFill>
                  <a:srgbClr val="FF0000"/>
                </a:solidFill>
              </a:rPr>
              <a:t>  E´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   </a:t>
            </a:r>
          </a:p>
          <a:p>
            <a:endParaRPr lang="es-ES" sz="40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4143380"/>
            <a:ext cx="835824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</a:rPr>
              <a:t>E = E´ (1- a/4c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 10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6</a:t>
            </a:r>
            <a:r>
              <a:rPr lang="es-ES_tradnl" sz="4000" b="1" dirty="0" smtClean="0">
                <a:solidFill>
                  <a:srgbClr val="FF0000"/>
                </a:solidFill>
              </a:rPr>
              <a:t> E´+ a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/8c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4</a:t>
            </a:r>
            <a:r>
              <a:rPr lang="es-ES_tradnl" sz="4000" b="1" dirty="0" smtClean="0">
                <a:solidFill>
                  <a:srgbClr val="FF0000"/>
                </a:solidFill>
              </a:rPr>
              <a:t> 10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12</a:t>
            </a:r>
            <a:r>
              <a:rPr lang="es-ES_tradnl" sz="4000" b="1" dirty="0" smtClean="0">
                <a:solidFill>
                  <a:srgbClr val="FF0000"/>
                </a:solidFill>
              </a:rPr>
              <a:t> E´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   </a:t>
            </a:r>
          </a:p>
          <a:p>
            <a:endParaRPr lang="es-ES" sz="40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36"/>
            <a:ext cx="9144000" cy="43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5"/>
          <p:cNvSpPr/>
          <p:nvPr/>
        </p:nvSpPr>
        <p:spPr>
          <a:xfrm>
            <a:off x="4214810" y="3429000"/>
            <a:ext cx="135732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5"/>
          <p:cNvSpPr/>
          <p:nvPr/>
        </p:nvSpPr>
        <p:spPr>
          <a:xfrm>
            <a:off x="2285984" y="3286124"/>
            <a:ext cx="1500198" cy="785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Flecha curvada hacia la derecha"/>
          <p:cNvSpPr/>
          <p:nvPr/>
        </p:nvSpPr>
        <p:spPr>
          <a:xfrm rot="-5400000" flipH="1" flipV="1">
            <a:off x="3393273" y="1964521"/>
            <a:ext cx="1000132" cy="1643074"/>
          </a:xfrm>
          <a:prstGeom prst="curvedRightArrow">
            <a:avLst>
              <a:gd name="adj1" fmla="val 25000"/>
              <a:gd name="adj2" fmla="val 4090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285852" y="242886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H= H´/</a:t>
            </a:r>
            <a:r>
              <a:rPr lang="es-ES_tradnl" sz="32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s-ES" sz="32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6" name="25 Flecha curvada hacia la derecha"/>
          <p:cNvSpPr/>
          <p:nvPr/>
        </p:nvSpPr>
        <p:spPr>
          <a:xfrm rot="5400000" flipV="1">
            <a:off x="3714744" y="71414"/>
            <a:ext cx="1214446" cy="3500462"/>
          </a:xfrm>
          <a:prstGeom prst="curvedRightArrow">
            <a:avLst>
              <a:gd name="adj1" fmla="val 25000"/>
              <a:gd name="adj2" fmla="val 4090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429388" y="235743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E´= a.(</a:t>
            </a:r>
            <a:r>
              <a:rPr lang="es-ES_tradnl" sz="3200" dirty="0" err="1" smtClean="0">
                <a:solidFill>
                  <a:srgbClr val="FF0000"/>
                </a:solidFill>
              </a:rPr>
              <a:t>H</a:t>
            </a:r>
            <a:r>
              <a:rPr lang="es-ES_tradnl" sz="320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s-ES_tradnl" sz="3200" dirty="0" smtClean="0">
                <a:solidFill>
                  <a:srgbClr val="FF0000"/>
                </a:solidFill>
              </a:rPr>
              <a:t>)</a:t>
            </a:r>
            <a:r>
              <a:rPr lang="es-ES_tradnl" sz="3200" baseline="30000" dirty="0" smtClean="0">
                <a:solidFill>
                  <a:srgbClr val="FF0000"/>
                </a:solidFill>
              </a:rPr>
              <a:t>2</a:t>
            </a:r>
            <a:endParaRPr lang="es-ES" sz="3200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8" name="27 Flecha curvada hacia la derecha"/>
          <p:cNvSpPr/>
          <p:nvPr/>
        </p:nvSpPr>
        <p:spPr>
          <a:xfrm rot="10800000" flipV="1">
            <a:off x="8358214" y="2428868"/>
            <a:ext cx="785786" cy="1285884"/>
          </a:xfrm>
          <a:prstGeom prst="curvedRightArrow">
            <a:avLst>
              <a:gd name="adj1" fmla="val 25000"/>
              <a:gd name="adj2" fmla="val 4090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43670" y="1428736"/>
            <a:ext cx="250033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aseline="30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s-ES" sz="3200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43670" y="142873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 smtClean="0">
                <a:solidFill>
                  <a:srgbClr val="FF0000"/>
                </a:solidFill>
              </a:rPr>
              <a:t>Relativistic</a:t>
            </a:r>
            <a:endParaRPr lang="es-ES" sz="3200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4" grpId="0" animBg="1"/>
      <p:bldP spid="25" grpId="0"/>
      <p:bldP spid="26" grpId="0" animBg="1"/>
      <p:bldP spid="27" grpId="0"/>
      <p:bldP spid="28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78579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</a:rPr>
              <a:t>E´)</a:t>
            </a:r>
            <a:r>
              <a:rPr lang="es-ES_tradnl" sz="4000" b="1" baseline="-25000" dirty="0" smtClean="0">
                <a:solidFill>
                  <a:srgbClr val="FF0000"/>
                </a:solidFill>
              </a:rPr>
              <a:t>1961</a:t>
            </a:r>
            <a:r>
              <a:rPr lang="es-ES_tradnl" sz="4000" b="1" dirty="0" smtClean="0">
                <a:solidFill>
                  <a:srgbClr val="FF0000"/>
                </a:solidFill>
              </a:rPr>
              <a:t>= a/</a:t>
            </a:r>
            <a:r>
              <a:rPr lang="es-ES_tradnl" sz="40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-25000" dirty="0" smtClean="0">
                <a:solidFill>
                  <a:srgbClr val="FF0000"/>
                </a:solidFill>
              </a:rPr>
              <a:t>1961</a:t>
            </a:r>
            <a:r>
              <a:rPr lang="es-ES_tradnl" sz="4000" b="1" dirty="0" smtClean="0">
                <a:solidFill>
                  <a:srgbClr val="FF0000"/>
                </a:solidFill>
              </a:rPr>
              <a:t>  (</a:t>
            </a:r>
            <a:r>
              <a:rPr lang="es-ES_tradnl" sz="4000" b="1" dirty="0" err="1" smtClean="0">
                <a:solidFill>
                  <a:srgbClr val="FF0000"/>
                </a:solidFill>
                <a:latin typeface="Symbol" pitchFamily="18" charset="2"/>
              </a:rPr>
              <a:t>nr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endParaRPr lang="es-ES" sz="40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300037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70C0"/>
                </a:solidFill>
              </a:rPr>
              <a:t>E´)</a:t>
            </a:r>
            <a:r>
              <a:rPr lang="es-ES_tradnl" sz="4000" b="1" baseline="-25000" dirty="0" smtClean="0">
                <a:solidFill>
                  <a:srgbClr val="0070C0"/>
                </a:solidFill>
              </a:rPr>
              <a:t>2015</a:t>
            </a:r>
            <a:r>
              <a:rPr lang="es-ES_tradnl" sz="4000" b="1" dirty="0" smtClean="0">
                <a:solidFill>
                  <a:srgbClr val="0070C0"/>
                </a:solidFill>
              </a:rPr>
              <a:t>= a/</a:t>
            </a:r>
            <a:r>
              <a:rPr lang="es-ES_tradnl" sz="40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s-ES_tradnl" sz="4000" b="1" baseline="30000" dirty="0" smtClean="0">
                <a:solidFill>
                  <a:srgbClr val="0070C0"/>
                </a:solidFill>
              </a:rPr>
              <a:t>2</a:t>
            </a:r>
            <a:r>
              <a:rPr lang="es-ES_tradnl" sz="4000" b="1" dirty="0" smtClean="0">
                <a:solidFill>
                  <a:srgbClr val="0070C0"/>
                </a:solidFill>
              </a:rPr>
              <a:t>)</a:t>
            </a:r>
            <a:r>
              <a:rPr lang="es-ES_tradnl" sz="4000" b="1" baseline="-25000" dirty="0" smtClean="0">
                <a:solidFill>
                  <a:srgbClr val="0070C0"/>
                </a:solidFill>
              </a:rPr>
              <a:t>2015 </a:t>
            </a:r>
            <a:r>
              <a:rPr lang="es-ES_tradnl" sz="4000" b="1" dirty="0" smtClean="0">
                <a:solidFill>
                  <a:srgbClr val="0070C0"/>
                </a:solidFill>
              </a:rPr>
              <a:t> (</a:t>
            </a:r>
            <a:r>
              <a:rPr lang="es-ES_tradnl" sz="4000" b="1" dirty="0" err="1" smtClean="0">
                <a:solidFill>
                  <a:srgbClr val="0070C0"/>
                </a:solidFill>
                <a:latin typeface="Symbol" pitchFamily="18" charset="2"/>
              </a:rPr>
              <a:t>nr</a:t>
            </a:r>
            <a:r>
              <a:rPr lang="es-ES_tradnl" sz="4000" b="1" dirty="0" smtClean="0">
                <a:solidFill>
                  <a:srgbClr val="0070C0"/>
                </a:solidFill>
              </a:rPr>
              <a:t>)</a:t>
            </a:r>
            <a:r>
              <a:rPr lang="es-ES_tradnl" sz="4000" b="1" baseline="30000" dirty="0" smtClean="0">
                <a:solidFill>
                  <a:srgbClr val="0070C0"/>
                </a:solidFill>
              </a:rPr>
              <a:t>2</a:t>
            </a:r>
            <a:endParaRPr lang="es-ES" sz="4000" b="1" baseline="300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8662" y="192880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 smtClean="0">
                <a:solidFill>
                  <a:srgbClr val="002060"/>
                </a:solidFill>
              </a:rPr>
              <a:t>For</a:t>
            </a:r>
            <a:r>
              <a:rPr lang="es-ES_tradnl" sz="3200" dirty="0" smtClean="0">
                <a:solidFill>
                  <a:srgbClr val="002060"/>
                </a:solidFill>
              </a:rPr>
              <a:t> </a:t>
            </a:r>
            <a:r>
              <a:rPr lang="es-ES_tradnl" sz="3200" dirty="0" err="1" smtClean="0">
                <a:solidFill>
                  <a:srgbClr val="002060"/>
                </a:solidFill>
              </a:rPr>
              <a:t>the</a:t>
            </a:r>
            <a:r>
              <a:rPr lang="es-ES_tradnl" sz="3200" dirty="0" smtClean="0">
                <a:solidFill>
                  <a:srgbClr val="002060"/>
                </a:solidFill>
              </a:rPr>
              <a:t> </a:t>
            </a:r>
            <a:r>
              <a:rPr lang="es-ES_tradnl" sz="3200" dirty="0" err="1" smtClean="0">
                <a:solidFill>
                  <a:srgbClr val="002060"/>
                </a:solidFill>
              </a:rPr>
              <a:t>same</a:t>
            </a:r>
            <a:r>
              <a:rPr lang="es-ES_tradnl" sz="3200" dirty="0" smtClean="0">
                <a:solidFill>
                  <a:srgbClr val="002060"/>
                </a:solidFill>
              </a:rPr>
              <a:t> </a:t>
            </a:r>
            <a:r>
              <a:rPr lang="es-ES_tradnl" sz="3200" dirty="0" err="1" smtClean="0">
                <a:solidFill>
                  <a:srgbClr val="002060"/>
                </a:solidFill>
              </a:rPr>
              <a:t>measurement</a:t>
            </a:r>
            <a:r>
              <a:rPr lang="es-ES_tradnl" sz="3200" dirty="0" smtClean="0">
                <a:solidFill>
                  <a:srgbClr val="002060"/>
                </a:solidFill>
              </a:rPr>
              <a:t> </a:t>
            </a:r>
            <a:r>
              <a:rPr lang="es-ES_tradnl" sz="3200" dirty="0" err="1" smtClean="0">
                <a:solidFill>
                  <a:srgbClr val="002060"/>
                </a:solidFill>
              </a:rPr>
              <a:t>now</a:t>
            </a:r>
            <a:endParaRPr lang="es-ES" sz="3200" baseline="30000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28662" y="39290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 smtClean="0">
                <a:solidFill>
                  <a:srgbClr val="002060"/>
                </a:solidFill>
              </a:rPr>
              <a:t>To</a:t>
            </a:r>
            <a:r>
              <a:rPr lang="es-ES_tradnl" sz="3200" dirty="0" smtClean="0">
                <a:solidFill>
                  <a:srgbClr val="002060"/>
                </a:solidFill>
              </a:rPr>
              <a:t> </a:t>
            </a:r>
            <a:r>
              <a:rPr lang="es-ES_tradnl" sz="3200" dirty="0" err="1" smtClean="0">
                <a:solidFill>
                  <a:srgbClr val="002060"/>
                </a:solidFill>
              </a:rPr>
              <a:t>renormalize</a:t>
            </a:r>
            <a:r>
              <a:rPr lang="es-ES_tradnl" sz="3200" dirty="0" smtClean="0">
                <a:solidFill>
                  <a:srgbClr val="002060"/>
                </a:solidFill>
              </a:rPr>
              <a:t> 1961 data </a:t>
            </a:r>
            <a:r>
              <a:rPr lang="es-ES_tradnl" sz="3200" dirty="0" err="1" smtClean="0">
                <a:solidFill>
                  <a:srgbClr val="002060"/>
                </a:solidFill>
              </a:rPr>
              <a:t>to</a:t>
            </a:r>
            <a:r>
              <a:rPr lang="es-ES_tradnl" sz="3200" dirty="0" smtClean="0">
                <a:solidFill>
                  <a:srgbClr val="002060"/>
                </a:solidFill>
              </a:rPr>
              <a:t> 2015 </a:t>
            </a:r>
            <a:r>
              <a:rPr lang="es-ES_tradnl" sz="3200" dirty="0" err="1" smtClean="0">
                <a:solidFill>
                  <a:srgbClr val="002060"/>
                </a:solidFill>
              </a:rPr>
              <a:t>values</a:t>
            </a:r>
            <a:r>
              <a:rPr lang="es-ES_tradnl" sz="3200" dirty="0" smtClean="0">
                <a:solidFill>
                  <a:srgbClr val="002060"/>
                </a:solidFill>
              </a:rPr>
              <a:t> of FC:</a:t>
            </a:r>
            <a:endParaRPr lang="es-ES" sz="3200" baseline="30000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485776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70C0"/>
                </a:solidFill>
              </a:rPr>
              <a:t>E´)</a:t>
            </a:r>
            <a:r>
              <a:rPr lang="es-ES_tradnl" sz="4000" b="1" baseline="-25000" dirty="0" smtClean="0">
                <a:solidFill>
                  <a:srgbClr val="0070C0"/>
                </a:solidFill>
              </a:rPr>
              <a:t>2015</a:t>
            </a:r>
            <a:r>
              <a:rPr lang="es-ES_tradnl" sz="4000" b="1" dirty="0" smtClean="0">
                <a:solidFill>
                  <a:srgbClr val="0070C0"/>
                </a:solidFill>
              </a:rPr>
              <a:t>= a/</a:t>
            </a:r>
            <a:r>
              <a:rPr lang="es-ES_tradnl" sz="40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s-ES_tradnl" sz="4000" b="1" baseline="30000" dirty="0" smtClean="0">
                <a:solidFill>
                  <a:srgbClr val="0070C0"/>
                </a:solidFill>
              </a:rPr>
              <a:t>2</a:t>
            </a:r>
            <a:r>
              <a:rPr lang="es-ES_tradnl" sz="4000" b="1" dirty="0" smtClean="0">
                <a:solidFill>
                  <a:srgbClr val="0070C0"/>
                </a:solidFill>
              </a:rPr>
              <a:t>)</a:t>
            </a:r>
            <a:r>
              <a:rPr lang="es-ES_tradnl" sz="4000" b="1" baseline="-25000" dirty="0" smtClean="0">
                <a:solidFill>
                  <a:srgbClr val="0070C0"/>
                </a:solidFill>
              </a:rPr>
              <a:t>2015</a:t>
            </a:r>
            <a:r>
              <a:rPr lang="es-ES_tradnl" sz="4000" b="1" dirty="0" smtClean="0">
                <a:solidFill>
                  <a:srgbClr val="0070C0"/>
                </a:solidFill>
              </a:rPr>
              <a:t>/</a:t>
            </a:r>
            <a:r>
              <a:rPr lang="es-ES_tradnl" sz="4000" b="1" dirty="0" smtClean="0">
                <a:solidFill>
                  <a:srgbClr val="FF0000"/>
                </a:solidFill>
              </a:rPr>
              <a:t> a/</a:t>
            </a:r>
            <a:r>
              <a:rPr lang="es-ES_tradnl" sz="40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s-ES_tradnl" sz="4000" b="1" baseline="30000" dirty="0" smtClean="0">
                <a:solidFill>
                  <a:srgbClr val="FF0000"/>
                </a:solidFill>
              </a:rPr>
              <a:t>2</a:t>
            </a:r>
            <a:r>
              <a:rPr lang="es-ES_tradnl" sz="4000" b="1" dirty="0" smtClean="0">
                <a:solidFill>
                  <a:srgbClr val="FF0000"/>
                </a:solidFill>
              </a:rPr>
              <a:t>)</a:t>
            </a:r>
            <a:r>
              <a:rPr lang="es-ES_tradnl" sz="4000" b="1" baseline="-25000" dirty="0" smtClean="0">
                <a:solidFill>
                  <a:srgbClr val="FF0000"/>
                </a:solidFill>
              </a:rPr>
              <a:t>1961</a:t>
            </a:r>
            <a:r>
              <a:rPr lang="es-ES_tradnl" sz="4000" b="1" dirty="0" smtClean="0">
                <a:solidFill>
                  <a:srgbClr val="FF0000"/>
                </a:solidFill>
              </a:rPr>
              <a:t>    E´)</a:t>
            </a:r>
            <a:r>
              <a:rPr lang="es-ES_tradnl" sz="4000" b="1" baseline="-25000" dirty="0" smtClean="0">
                <a:solidFill>
                  <a:srgbClr val="FF0000"/>
                </a:solidFill>
              </a:rPr>
              <a:t>1961</a:t>
            </a:r>
            <a:endParaRPr lang="es-ES" sz="40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2285984" y="4643446"/>
            <a:ext cx="4143404" cy="1214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5357818" y="585789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Correction</a:t>
            </a:r>
            <a:r>
              <a:rPr lang="es-ES_tradnl" dirty="0" smtClean="0"/>
              <a:t> factor:  </a:t>
            </a:r>
            <a:r>
              <a:rPr lang="es-ES_tradnl" sz="2800" dirty="0" smtClean="0"/>
              <a:t> 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  <p:bldP spid="9" grpId="2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2214546" y="2000240"/>
          <a:ext cx="5643602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29058" y="14285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Actual </a:t>
            </a:r>
            <a:r>
              <a:rPr lang="es-ES_tradnl" dirty="0" err="1" smtClean="0"/>
              <a:t>value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1961Ry02  f=0.33696</a:t>
            </a:r>
          </a:p>
          <a:p>
            <a:endParaRPr lang="es-ES_tradnl" dirty="0" smtClean="0"/>
          </a:p>
          <a:p>
            <a:r>
              <a:rPr lang="es-ES_tradnl" dirty="0" smtClean="0"/>
              <a:t>(off-</a:t>
            </a:r>
            <a:r>
              <a:rPr lang="es-ES_tradnl" dirty="0" err="1" smtClean="0"/>
              <a:t>scale</a:t>
            </a:r>
            <a:r>
              <a:rPr lang="es-ES_tradnl" dirty="0" smtClean="0"/>
              <a:t>) </a:t>
            </a:r>
            <a:r>
              <a:rPr lang="es-ES_tradnl" dirty="0" err="1" smtClean="0"/>
              <a:t>gives</a:t>
            </a:r>
            <a:r>
              <a:rPr lang="es-ES_tradnl" dirty="0" smtClean="0"/>
              <a:t> -2.33 </a:t>
            </a:r>
            <a:r>
              <a:rPr lang="es-ES_tradnl" dirty="0" err="1" smtClean="0"/>
              <a:t>keV</a:t>
            </a:r>
            <a:r>
              <a:rPr lang="es-ES_tradnl" dirty="0" smtClean="0"/>
              <a:t> </a:t>
            </a:r>
            <a:r>
              <a:rPr lang="es-ES_tradnl" dirty="0" err="1" smtClean="0"/>
              <a:t>correction</a:t>
            </a:r>
            <a:r>
              <a:rPr lang="es-ES_tradnl" dirty="0" smtClean="0"/>
              <a:t>!</a:t>
            </a:r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 rot="10800000">
            <a:off x="3857620" y="571480"/>
            <a:ext cx="142876" cy="1714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43" y="1285859"/>
          <a:ext cx="9001157" cy="402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5"/>
                <a:gridCol w="1500198"/>
                <a:gridCol w="857256"/>
                <a:gridCol w="1428760"/>
                <a:gridCol w="857256"/>
                <a:gridCol w="1643074"/>
                <a:gridCol w="1785918"/>
              </a:tblGrid>
              <a:tr h="947888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Parent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 (Original)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Ref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E(1991Ry01)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Adj.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This</a:t>
                      </a:r>
                      <a:r>
                        <a:rPr lang="es-ES_tradnl" dirty="0" smtClean="0"/>
                        <a:t>  </a:t>
                      </a:r>
                      <a:r>
                        <a:rPr lang="es-ES_tradnl" dirty="0" err="1" smtClean="0"/>
                        <a:t>Work</a:t>
                      </a:r>
                      <a:r>
                        <a:rPr lang="es-ES_tradnl" dirty="0" smtClean="0"/>
                        <a:t> </a:t>
                      </a:r>
                    </a:p>
                    <a:p>
                      <a:r>
                        <a:rPr lang="es-ES_tradnl" dirty="0" err="1" smtClean="0"/>
                        <a:t>Adj.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This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Work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Energy</a:t>
                      </a:r>
                      <a:endParaRPr lang="es-ES" dirty="0"/>
                    </a:p>
                  </a:txBody>
                  <a:tcPr/>
                </a:tc>
              </a:tr>
              <a:tr h="649719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148-Gd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3182.787(24)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73GO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3182.680(24)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-0.107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-0.1055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3182.682</a:t>
                      </a:r>
                      <a:r>
                        <a:rPr lang="es-ES_tradnl" dirty="0" smtClean="0"/>
                        <a:t>(24)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64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210-Po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5304.51(7)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73GO1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5304.33(7)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-0.1752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5304.33(7)</a:t>
                      </a:r>
                      <a:endParaRPr lang="es-ES" dirty="0" smtClean="0"/>
                    </a:p>
                  </a:txBody>
                  <a:tcPr/>
                </a:tc>
              </a:tr>
              <a:tr h="38164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211-Bi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6622.19(69)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61Ry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-0.52</a:t>
                      </a:r>
                      <a:endParaRPr lang="es-ES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-2.33</a:t>
                      </a:r>
                    </a:p>
                    <a:p>
                      <a:r>
                        <a:rPr lang="es-ES_tradnl" dirty="0" smtClean="0"/>
                        <a:t>-0.225</a:t>
                      </a:r>
                      <a:r>
                        <a:rPr lang="es-ES_tradnl" sz="1400" dirty="0" smtClean="0"/>
                        <a:t>(1961Ry05)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6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6623.1(6)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71Gr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6622.9(6)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-0.2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-0.221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6622.4(6)</a:t>
                      </a:r>
                      <a:r>
                        <a:rPr lang="es-ES_tradnl" dirty="0" err="1" smtClean="0">
                          <a:solidFill>
                            <a:srgbClr val="FF0000"/>
                          </a:solidFill>
                        </a:rPr>
                        <a:t>w.a.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64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216-Po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6778.5(5)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71Gr</a:t>
                      </a:r>
                      <a:endParaRPr lang="es-E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6778.3(5)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-0.2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-0.226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6778.3(5)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64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212-Bi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6090.06(8)</a:t>
                      </a:r>
                    </a:p>
                    <a:p>
                      <a:r>
                        <a:rPr lang="es-ES_tradnl" dirty="0" smtClean="0"/>
                        <a:t>6090.087(37)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69Gr</a:t>
                      </a:r>
                    </a:p>
                    <a:p>
                      <a:r>
                        <a:rPr lang="es-ES_tradnl" dirty="0" smtClean="0"/>
                        <a:t>72Go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6089.879(34)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-0.20</a:t>
                      </a:r>
                    </a:p>
                    <a:p>
                      <a:r>
                        <a:rPr lang="es-ES_tradnl" dirty="0" smtClean="0"/>
                        <a:t>-0.204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-0.203</a:t>
                      </a:r>
                    </a:p>
                    <a:p>
                      <a:r>
                        <a:rPr lang="es-ES_tradnl" dirty="0" smtClean="0"/>
                        <a:t>-0.203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6089.879(34)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729" y="857232"/>
            <a:ext cx="8948865" cy="152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14686"/>
            <a:ext cx="6915159" cy="20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357158" y="14285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1991RY01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142844" y="257174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1961RY02</a:t>
            </a:r>
            <a:endParaRPr lang="es-ES" sz="2400" dirty="0"/>
          </a:p>
        </p:txBody>
      </p:sp>
      <p:sp>
        <p:nvSpPr>
          <p:cNvPr id="10" name="Oval 15"/>
          <p:cNvSpPr/>
          <p:nvPr/>
        </p:nvSpPr>
        <p:spPr>
          <a:xfrm>
            <a:off x="4000496" y="1785926"/>
            <a:ext cx="3357586" cy="35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5"/>
          <p:cNvSpPr/>
          <p:nvPr/>
        </p:nvSpPr>
        <p:spPr>
          <a:xfrm>
            <a:off x="4857752" y="4786322"/>
            <a:ext cx="2357454" cy="35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1142984"/>
            <a:ext cx="7258288" cy="519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857224" y="71435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1961RY02</a:t>
            </a:r>
            <a:endParaRPr lang="es-ES" sz="24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4714876" y="2357430"/>
            <a:ext cx="228601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714876" y="71435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rgbClr val="FF0000"/>
                </a:solidFill>
              </a:rPr>
              <a:t>Not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used</a:t>
            </a:r>
            <a:r>
              <a:rPr lang="es-ES_tradnl" sz="2000" dirty="0" smtClean="0">
                <a:solidFill>
                  <a:srgbClr val="FF0000"/>
                </a:solidFill>
              </a:rPr>
              <a:t> in 1991RY01</a:t>
            </a:r>
            <a:endParaRPr lang="es-ES" sz="2000" dirty="0">
              <a:solidFill>
                <a:srgbClr val="FF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4714876" y="2571744"/>
            <a:ext cx="228601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714876" y="2784470"/>
            <a:ext cx="228601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Flecha derecha"/>
          <p:cNvSpPr/>
          <p:nvPr/>
        </p:nvSpPr>
        <p:spPr>
          <a:xfrm>
            <a:off x="6000760" y="3071810"/>
            <a:ext cx="1143008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286676" y="2643182"/>
            <a:ext cx="1785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6621.85</a:t>
            </a:r>
          </a:p>
          <a:p>
            <a:r>
              <a:rPr lang="es-ES_tradnl" sz="2000" dirty="0" smtClean="0">
                <a:solidFill>
                  <a:srgbClr val="FF0000"/>
                </a:solidFill>
              </a:rPr>
              <a:t>6277.20</a:t>
            </a:r>
          </a:p>
          <a:p>
            <a:r>
              <a:rPr lang="es-ES_tradnl" sz="2000" dirty="0" smtClean="0">
                <a:solidFill>
                  <a:srgbClr val="FF0000"/>
                </a:solidFill>
              </a:rPr>
              <a:t>7686.60</a:t>
            </a:r>
            <a:endParaRPr lang="es-ES_tradnl" sz="2000" dirty="0" smtClean="0">
              <a:solidFill>
                <a:srgbClr val="FF0000"/>
              </a:solidFill>
            </a:endParaRPr>
          </a:p>
          <a:p>
            <a:r>
              <a:rPr lang="es-ES_tradnl" sz="2000" dirty="0" smtClean="0">
                <a:solidFill>
                  <a:srgbClr val="FF0000"/>
                </a:solidFill>
              </a:rPr>
              <a:t>8785.01</a:t>
            </a: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4429124" y="5143512"/>
            <a:ext cx="200026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7704" y="692696"/>
            <a:ext cx="8727428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800" b="1">
                <a:solidFill>
                  <a:srgbClr val="000066"/>
                </a:solidFill>
                <a:latin typeface="+mn-lt"/>
              </a:defRPr>
            </a:lvl2pPr>
            <a:lvl3pPr marL="11620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3pPr>
            <a:lvl4pPr marL="16303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4pPr>
            <a:lvl5pPr marL="2087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5pPr>
            <a:lvl6pPr marL="2544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6pPr>
            <a:lvl7pPr marL="3001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7pPr>
            <a:lvl8pPr marL="3459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8pPr>
            <a:lvl9pPr marL="3916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Absolute alpha-particle energies were renormalized to 2015 values of FC.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kern="0" dirty="0" smtClean="0">
                <a:latin typeface="Arial"/>
              </a:rPr>
              <a:t>For 148Gd-&gt;144Sm  3182.680(24)-&gt;3182.682(24)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kern="0" dirty="0" smtClean="0">
                <a:latin typeface="Arial"/>
              </a:rPr>
              <a:t>For most energies (28-4) change is negligible (</a:t>
            </a:r>
            <a:r>
              <a:rPr lang="en-US" sz="2400" kern="0" dirty="0" smtClean="0">
                <a:latin typeface="Arial"/>
                <a:sym typeface="Symbol"/>
              </a:rPr>
              <a:t></a:t>
            </a:r>
            <a:r>
              <a:rPr lang="en-US" sz="2400" kern="0" dirty="0" smtClean="0">
                <a:latin typeface="Arial"/>
              </a:rPr>
              <a:t>1 </a:t>
            </a:r>
            <a:r>
              <a:rPr lang="en-US" sz="2400" kern="0" dirty="0" err="1" smtClean="0">
                <a:latin typeface="Arial"/>
              </a:rPr>
              <a:t>eV</a:t>
            </a:r>
            <a:r>
              <a:rPr lang="en-US" sz="2400" kern="0" dirty="0" smtClean="0">
                <a:latin typeface="Arial"/>
              </a:rPr>
              <a:t>)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from 1961Ry02 ad hoc normalization?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2400" kern="0" dirty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4612" y="11663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Conclusions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Abriola           NSDD2015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0"/>
            <a:ext cx="5966430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Thank you!</a:t>
            </a:r>
            <a:endParaRPr lang="en-US" sz="3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AutoShape 2" descr="https://www.tandar.cnea.gov.ar/imagenes/tandar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www.tandar.cnea.gov.ar/imagenes/tandar_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857256"/>
            <a:ext cx="6215106" cy="51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7704" y="692696"/>
            <a:ext cx="8727428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800" b="1">
                <a:solidFill>
                  <a:srgbClr val="000066"/>
                </a:solidFill>
                <a:latin typeface="+mn-lt"/>
              </a:defRPr>
            </a:lvl2pPr>
            <a:lvl3pPr marL="11620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3pPr>
            <a:lvl4pPr marL="16303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4pPr>
            <a:lvl5pPr marL="2087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5pPr>
            <a:lvl6pPr marL="2544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6pPr>
            <a:lvl7pPr marL="3001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7pPr>
            <a:lvl8pPr marL="3459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8pPr>
            <a:lvl9pPr marL="3916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lang="en-US" sz="2400" kern="0" dirty="0" smtClean="0">
                <a:latin typeface="Arial"/>
              </a:rPr>
              <a:t>Renormalization of absolute measurements of </a:t>
            </a:r>
            <a:r>
              <a:rPr lang="en-US" sz="2400" kern="0" dirty="0" smtClean="0">
                <a:latin typeface="Symbol" pitchFamily="18" charset="2"/>
              </a:rPr>
              <a:t>a</a:t>
            </a:r>
            <a:r>
              <a:rPr lang="en-US" sz="2400" kern="0" dirty="0" smtClean="0">
                <a:latin typeface="Arial"/>
              </a:rPr>
              <a:t>-particle e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nergies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(re-analyzed)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kern="0" dirty="0" smtClean="0">
                <a:latin typeface="Arial"/>
              </a:rPr>
              <a:t>Check of 144-Sm datasets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kern="0" dirty="0" smtClean="0">
                <a:latin typeface="Arial"/>
              </a:rPr>
              <a:t>Spectrometer measurements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kern="0" dirty="0" smtClean="0">
                <a:latin typeface="Arial"/>
              </a:rPr>
              <a:t>Fundamental constants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kern="0" dirty="0" smtClean="0">
                <a:latin typeface="Arial"/>
              </a:rPr>
              <a:t>Renormalization of old data</a:t>
            </a:r>
          </a:p>
          <a:p>
            <a:pPr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2400" kern="0" dirty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3996" y="116632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Outline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85794"/>
            <a:ext cx="9144032" cy="48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5"/>
          <p:cNvSpPr/>
          <p:nvPr/>
        </p:nvSpPr>
        <p:spPr>
          <a:xfrm>
            <a:off x="2071670" y="4857760"/>
            <a:ext cx="4572032" cy="35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5"/>
          <p:cNvSpPr/>
          <p:nvPr/>
        </p:nvSpPr>
        <p:spPr>
          <a:xfrm>
            <a:off x="357158" y="4643446"/>
            <a:ext cx="92869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260648"/>
            <a:ext cx="7704856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000066"/>
                </a:solidFill>
                <a:latin typeface="Arial"/>
              </a:rPr>
              <a:t> 1991RY01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785794"/>
            <a:ext cx="7715272" cy="545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260648"/>
            <a:ext cx="7704856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000066"/>
                </a:solidFill>
                <a:latin typeface="Arial"/>
              </a:rPr>
              <a:t> 1991RY01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857232"/>
            <a:ext cx="6500858" cy="55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15"/>
          <p:cNvSpPr/>
          <p:nvPr/>
        </p:nvSpPr>
        <p:spPr>
          <a:xfrm>
            <a:off x="1500166" y="1571612"/>
            <a:ext cx="7072362" cy="12858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5"/>
          <p:cNvSpPr/>
          <p:nvPr/>
        </p:nvSpPr>
        <p:spPr>
          <a:xfrm>
            <a:off x="1571604" y="3357562"/>
            <a:ext cx="7072362" cy="12858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0" y="4000504"/>
            <a:ext cx="15716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rgbClr val="FF0000"/>
                </a:solidFill>
              </a:rPr>
              <a:t>Not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explained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071546"/>
            <a:ext cx="7163204" cy="44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42910" y="571480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1980RYZX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429388" y="185736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H= H´/</a:t>
            </a:r>
            <a:r>
              <a:rPr lang="es-ES_tradnl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s-E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78579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H: </a:t>
            </a:r>
            <a:r>
              <a:rPr lang="es-ES_tradnl" sz="2000" dirty="0" err="1" smtClean="0">
                <a:solidFill>
                  <a:srgbClr val="FF0000"/>
                </a:solidFill>
              </a:rPr>
              <a:t>Magnetic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field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endParaRPr lang="es-E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58082" y="278605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H´: </a:t>
            </a:r>
            <a:r>
              <a:rPr lang="es-ES_tradnl" sz="2000" dirty="0" err="1" smtClean="0">
                <a:solidFill>
                  <a:srgbClr val="FF0000"/>
                </a:solidFill>
              </a:rPr>
              <a:t>measured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by</a:t>
            </a:r>
            <a:r>
              <a:rPr lang="es-ES_tradnl" sz="2000" dirty="0" smtClean="0">
                <a:solidFill>
                  <a:srgbClr val="FF0000"/>
                </a:solidFill>
              </a:rPr>
              <a:t> NMR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028" y="838199"/>
            <a:ext cx="9161028" cy="301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929066"/>
            <a:ext cx="7786742" cy="238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5"/>
          <p:cNvSpPr/>
          <p:nvPr/>
        </p:nvSpPr>
        <p:spPr>
          <a:xfrm>
            <a:off x="2357422" y="3357562"/>
            <a:ext cx="1357322" cy="35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5"/>
          <p:cNvSpPr/>
          <p:nvPr/>
        </p:nvSpPr>
        <p:spPr>
          <a:xfrm>
            <a:off x="1142976" y="5072074"/>
            <a:ext cx="1500198" cy="35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357158" y="14285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1991RY01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785795"/>
            <a:ext cx="7358114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Symbol" pitchFamily="18" charset="2"/>
              </a:rPr>
              <a:t>Br</a:t>
            </a:r>
            <a:r>
              <a:rPr lang="es-ES_tradnl" sz="4000" b="1" dirty="0" smtClean="0">
                <a:solidFill>
                  <a:srgbClr val="FF0000"/>
                </a:solidFill>
              </a:rPr>
              <a:t> = p/q</a:t>
            </a:r>
          </a:p>
          <a:p>
            <a:endParaRPr lang="es-ES_tradnl" sz="4000" b="1" dirty="0" smtClean="0">
              <a:solidFill>
                <a:srgbClr val="FF0000"/>
              </a:solidFill>
            </a:endParaRPr>
          </a:p>
          <a:p>
            <a:r>
              <a:rPr lang="es-ES_tradnl" sz="4000" b="1" baseline="30000" dirty="0" smtClean="0"/>
              <a:t>Non-</a:t>
            </a:r>
            <a:r>
              <a:rPr lang="es-ES_tradnl" sz="4000" b="1" baseline="30000" dirty="0" err="1" smtClean="0"/>
              <a:t>relativistic</a:t>
            </a:r>
            <a:r>
              <a:rPr lang="es-ES_tradnl" sz="4000" b="1" baseline="30000" dirty="0" smtClean="0"/>
              <a:t> </a:t>
            </a:r>
            <a:r>
              <a:rPr lang="es-ES_tradnl" sz="4000" b="1" baseline="30000" dirty="0" err="1" smtClean="0"/>
              <a:t>energy</a:t>
            </a:r>
            <a:r>
              <a:rPr lang="es-ES_tradnl" sz="4000" b="1" dirty="0" smtClean="0"/>
              <a:t> </a:t>
            </a:r>
            <a:r>
              <a:rPr lang="es-ES_tradnl" sz="4000" b="1" baseline="30000" dirty="0" smtClean="0"/>
              <a:t>formula:</a:t>
            </a:r>
          </a:p>
          <a:p>
            <a:endParaRPr lang="es-ES_tradnl" sz="4000" b="1" dirty="0" smtClean="0"/>
          </a:p>
          <a:p>
            <a:r>
              <a:rPr lang="es-ES_tradnl" sz="4000" b="1" dirty="0" smtClean="0"/>
              <a:t>E´= q</a:t>
            </a:r>
            <a:r>
              <a:rPr lang="es-ES_tradnl" sz="4000" b="1" baseline="30000" dirty="0" smtClean="0"/>
              <a:t>2</a:t>
            </a:r>
            <a:r>
              <a:rPr lang="es-ES_tradnl" sz="4000" b="1" dirty="0" smtClean="0"/>
              <a:t>/m</a:t>
            </a:r>
            <a:r>
              <a:rPr lang="es-ES_tradnl" sz="4000" b="1" baseline="-25000" dirty="0" smtClean="0">
                <a:latin typeface="Symbol" pitchFamily="18" charset="2"/>
              </a:rPr>
              <a:t>a</a:t>
            </a:r>
            <a:r>
              <a:rPr lang="es-ES_tradnl" sz="4000" b="1" baseline="30000" dirty="0" smtClean="0"/>
              <a:t> </a:t>
            </a:r>
            <a:r>
              <a:rPr lang="es-ES_tradnl" sz="4000" b="1" dirty="0" smtClean="0"/>
              <a:t>(</a:t>
            </a:r>
            <a:r>
              <a:rPr lang="es-ES_tradnl" sz="4000" b="1" dirty="0" smtClean="0">
                <a:latin typeface="Symbol" pitchFamily="18" charset="2"/>
              </a:rPr>
              <a:t>Br</a:t>
            </a:r>
            <a:r>
              <a:rPr lang="es-ES_tradnl" sz="4000" b="1" dirty="0" smtClean="0"/>
              <a:t>)</a:t>
            </a:r>
            <a:r>
              <a:rPr lang="es-ES_tradnl" sz="4000" b="1" baseline="30000" dirty="0" smtClean="0"/>
              <a:t>2</a:t>
            </a:r>
          </a:p>
          <a:p>
            <a:endParaRPr lang="es-ES_tradnl" sz="4000" b="1" baseline="-25000" dirty="0" smtClean="0"/>
          </a:p>
          <a:p>
            <a:r>
              <a:rPr lang="es-ES_tradnl" sz="4000" b="1" baseline="30000" dirty="0" err="1" smtClean="0"/>
              <a:t>Relativistic</a:t>
            </a:r>
            <a:r>
              <a:rPr lang="es-ES_tradnl" sz="4000" b="1" baseline="30000" dirty="0" smtClean="0"/>
              <a:t> formula:</a:t>
            </a:r>
          </a:p>
          <a:p>
            <a:endParaRPr lang="es-ES_tradnl" sz="4000" b="1" baseline="30000" dirty="0" smtClean="0">
              <a:solidFill>
                <a:srgbClr val="FF0000"/>
              </a:solidFill>
            </a:endParaRPr>
          </a:p>
          <a:p>
            <a:endParaRPr lang="es-ES_tradnl" sz="4000" b="1" baseline="30000" dirty="0" smtClean="0">
              <a:solidFill>
                <a:srgbClr val="FF0000"/>
              </a:solidFill>
            </a:endParaRPr>
          </a:p>
          <a:p>
            <a:endParaRPr lang="es-ES_tradnl" sz="4000" b="1" baseline="30000" dirty="0" smtClean="0">
              <a:solidFill>
                <a:srgbClr val="FF0000"/>
              </a:solidFill>
            </a:endParaRPr>
          </a:p>
          <a:p>
            <a:endParaRPr lang="es-ES_tradnl" sz="4000" b="1" baseline="30000" dirty="0" smtClean="0">
              <a:solidFill>
                <a:srgbClr val="FF0000"/>
              </a:solidFill>
            </a:endParaRPr>
          </a:p>
          <a:p>
            <a:endParaRPr lang="es-ES" sz="40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1071538" y="4714884"/>
          <a:ext cx="5100674" cy="131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cuación" r:id="rId7" imgW="1231560" imgH="317160" progId="Equation.3">
                  <p:embed/>
                </p:oleObj>
              </mc:Choice>
              <mc:Fallback>
                <p:oleObj name="Ecuación" r:id="rId7" imgW="123156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714884"/>
                        <a:ext cx="5100674" cy="1314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5000628" y="492919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C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6172200"/>
            <a:ext cx="719057" cy="685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2" y="6172199"/>
            <a:ext cx="68064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2279" y="6371791"/>
            <a:ext cx="150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87" y="633478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Abriola           NSDD2015</a:t>
            </a:r>
            <a:endParaRPr lang="en-US" sz="1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783032"/>
            <a:ext cx="7215238" cy="50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57158" y="14285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0066"/>
                </a:solidFill>
                <a:latin typeface="Arial"/>
              </a:rPr>
              <a:t>1961RY02</a:t>
            </a:r>
            <a:endParaRPr lang="es-ES" sz="2400" dirty="0"/>
          </a:p>
        </p:txBody>
      </p:sp>
      <p:sp>
        <p:nvSpPr>
          <p:cNvPr id="8" name="Oval 15"/>
          <p:cNvSpPr/>
          <p:nvPr/>
        </p:nvSpPr>
        <p:spPr>
          <a:xfrm>
            <a:off x="3357554" y="1357298"/>
            <a:ext cx="135732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4500562" y="114298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0000"/>
                </a:solidFill>
              </a:rPr>
              <a:t>a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12606</TotalTime>
  <Words>457</Words>
  <Application>Microsoft Office PowerPoint</Application>
  <PresentationFormat>On-screen Show (4:3)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Teresa</cp:lastModifiedBy>
  <cp:revision>404</cp:revision>
  <dcterms:created xsi:type="dcterms:W3CDTF">2013-05-14T18:36:50Z</dcterms:created>
  <dcterms:modified xsi:type="dcterms:W3CDTF">2015-04-27T20:24:19Z</dcterms:modified>
</cp:coreProperties>
</file>